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3" r:id="rId4"/>
    <p:sldId id="258" r:id="rId5"/>
    <p:sldId id="284" r:id="rId6"/>
    <p:sldId id="259" r:id="rId7"/>
    <p:sldId id="264" r:id="rId8"/>
    <p:sldId id="265" r:id="rId9"/>
    <p:sldId id="266" r:id="rId10"/>
    <p:sldId id="281" r:id="rId11"/>
    <p:sldId id="268" r:id="rId12"/>
    <p:sldId id="269" r:id="rId13"/>
    <p:sldId id="270" r:id="rId14"/>
    <p:sldId id="271" r:id="rId15"/>
    <p:sldId id="282" r:id="rId16"/>
    <p:sldId id="260" r:id="rId17"/>
    <p:sldId id="273" r:id="rId18"/>
    <p:sldId id="277" r:id="rId19"/>
    <p:sldId id="274" r:id="rId20"/>
    <p:sldId id="278" r:id="rId21"/>
    <p:sldId id="275" r:id="rId22"/>
    <p:sldId id="276" r:id="rId23"/>
    <p:sldId id="286" r:id="rId24"/>
    <p:sldId id="262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0947" autoAdjust="0"/>
  </p:normalViewPr>
  <p:slideViewPr>
    <p:cSldViewPr snapToGrid="0">
      <p:cViewPr varScale="1">
        <p:scale>
          <a:sx n="88" d="100"/>
          <a:sy n="88" d="100"/>
        </p:scale>
        <p:origin x="12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28AC9-B7A4-49C7-9F59-A99678C5DD6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4D216-60DC-4EDE-9B48-2FF590C34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84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Здравейте колеги, днес ще ви представя </a:t>
            </a:r>
            <a:r>
              <a:rPr lang="en-US" dirty="0"/>
              <a:t>CSS shapes</a:t>
            </a:r>
            <a:r>
              <a:rPr lang="bg-BG" dirty="0"/>
              <a:t> и как те допринасят за по-интересен уеб &lt;</a:t>
            </a:r>
            <a:r>
              <a:rPr lang="en-US" dirty="0"/>
              <a:t>change slide&gt;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59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3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&lt;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change slide&gt;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54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&lt;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change slide&gt;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28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&lt;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change slide&gt;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81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&lt;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change slide&gt;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55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Сега е време за няколко примера </a:t>
            </a:r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&lt;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change slide&gt;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0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Преди примерите, само ще покажа функциите, които се използват, за по-подробна информация може да намерите в реферата, там съм сложил кода за примерите.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1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Ще покрия какво представляват, малко информация за </a:t>
            </a:r>
            <a:r>
              <a:rPr lang="en-US" dirty="0"/>
              <a:t>reference box, </a:t>
            </a:r>
            <a:r>
              <a:rPr lang="bg-BG" dirty="0"/>
              <a:t>нещо, което е важно за формите, как се използват, няколко примера и допълнителна полезна информация &lt;</a:t>
            </a:r>
            <a:r>
              <a:rPr lang="en-US" dirty="0"/>
              <a:t>change slide&gt;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50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Какво представляват &lt;</a:t>
            </a:r>
            <a:r>
              <a:rPr lang="en-US" dirty="0"/>
              <a:t>change slide&gt;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Това е стандарт, който позволява за създаването на форми, позволява за обвиването на съдържание около дефинирани от програмиста линии. </a:t>
            </a:r>
          </a:p>
          <a:p>
            <a:r>
              <a:rPr lang="bg-BG" dirty="0"/>
              <a:t>Пример за това обвиване е в списанията, когато даден параграф има форма различна от правоъгълник. &lt;</a:t>
            </a:r>
            <a:r>
              <a:rPr lang="en-US" dirty="0"/>
              <a:t>change slide&gt;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9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Преди да покажа примерите е трябва да обърна внимание на </a:t>
            </a:r>
            <a:r>
              <a:rPr lang="en-US" dirty="0"/>
              <a:t>Reference Box</a:t>
            </a:r>
            <a:r>
              <a:rPr lang="bg-BG" dirty="0"/>
              <a:t> &lt;</a:t>
            </a:r>
            <a:r>
              <a:rPr lang="en-US" dirty="0"/>
              <a:t>change slide&gt;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77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Ще покрия какво представлява, за какво се използва, какви видове има, и как те влияят на формите.</a:t>
            </a:r>
            <a:r>
              <a:rPr lang="en-US" dirty="0"/>
              <a:t> </a:t>
            </a:r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&lt;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change slide&gt;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38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Reference Box  e 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в основата на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CSS Box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модела .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В уеб </a:t>
            </a:r>
            <a:r>
              <a:rPr lang="bg-BG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разаботката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CSS Box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модела се отнася за това как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HTML 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елементите се моделират в браузърите и как размерите на тези елементи се извеждат от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CSS 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свойствата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&lt;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change slide&gt;</a:t>
            </a:r>
            <a:endParaRPr lang="bg-BG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endParaRPr lang="bg-BG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In web development, the CSS box model refers to how HTML elements are modeled in browser engines and how dimension of those HTML elements are derived from CSS properties.</a:t>
            </a:r>
            <a:endParaRPr lang="bg-BG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80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box</a:t>
            </a:r>
            <a:r>
              <a:rPr lang="bg-BG" dirty="0"/>
              <a:t> също определя координатната система, която се </a:t>
            </a:r>
            <a:r>
              <a:rPr lang="bg-BG" dirty="0" err="1"/>
              <a:t>използава</a:t>
            </a:r>
            <a:r>
              <a:rPr lang="bg-BG" dirty="0"/>
              <a:t> от формите. На примерите след малко ще се види какво точно означава това.</a:t>
            </a:r>
            <a:r>
              <a:rPr lang="en-US" dirty="0"/>
              <a:t> </a:t>
            </a:r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&lt;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change slide&gt;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65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Има 4 различни вида,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Content, Padding, Border 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и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margin. </a:t>
            </a:r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&lt;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change slide&gt;</a:t>
            </a:r>
          </a:p>
          <a:p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По подразбиране се използва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margin</a:t>
            </a:r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box</a:t>
            </a:r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и формите се позиционират на база на това къде се намират </a:t>
            </a:r>
            <a:r>
              <a:rPr lang="bg-BG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кра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7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F12BF-3D7F-463C-9706-4FEF00330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35905-2EC0-4B83-AF3C-EAEB1F400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CDEBE-0EBA-40E5-B4CC-590B25D00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ED02-56DB-4FFF-AB13-E27F1FA0DF9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F0FA4-F2E2-476F-B56C-9DC0D6BCE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B51C-0DA8-4CA6-858A-E12F78D6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9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EDFD-B067-43C7-8766-EE970ED60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13920-8F39-40C1-944A-12A998041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FEB5A-110D-4934-9265-93CCA3C18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ED02-56DB-4FFF-AB13-E27F1FA0DF9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B15D5-5993-4790-8A7E-C582A7949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A7FD4-BBE7-45D9-B259-3009DB89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9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79B154-BDA7-47EA-8F65-E711E6B0B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C930DB-D29F-448E-85FB-0803C054F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ABCBA-3151-4BA0-9F9D-AFBE78A37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ED02-56DB-4FFF-AB13-E27F1FA0DF9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4A9F0-A11C-40F5-A709-73EDF780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2C2A1-97A9-4CE9-A245-64D7ECBD0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2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2FCFC-D51B-4FDC-BE7D-FC9D5323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A3764-20C7-4893-831E-56FBF907A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F6623-6633-4B06-A7C8-A1A0E6E8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ED02-56DB-4FFF-AB13-E27F1FA0DF9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5A958-D011-4E01-9C64-239D8FD5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440CD-EF2C-484D-A9DA-0F6DE1C5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96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62C5-39EA-4A03-9561-ACCF827D6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33964-D911-4E74-9DBB-AC54F7DC7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47B62-A55D-475B-A1BE-7828E67F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ED02-56DB-4FFF-AB13-E27F1FA0DF9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E71D8-473B-42D9-ACEF-C499C49AD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2A0F3-120B-40F3-9586-DFEEFC929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34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B175-50AE-49A6-ABD3-632629AC7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32DBF-DD16-401A-8233-16BC4D7FA3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74E28-5AA4-45E8-BC99-5B83610DA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02331-2AEE-4063-A4D4-B0126C79D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ED02-56DB-4FFF-AB13-E27F1FA0DF9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83909-1052-403F-B170-0471EF58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BBCF2-9B09-48DB-8021-FCD24F24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3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C587-B08F-4D5B-937C-3608456D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BC68F-6590-4331-9086-CC5F02557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1E366-C2F1-4DC4-865C-7E07EA800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1E586-6DBC-415C-9FC8-0563DB7A28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90D1FA-97D7-4E3C-A626-CC81A61B8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787503-8454-49AD-8D16-A79055B0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ED02-56DB-4FFF-AB13-E27F1FA0DF9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8159D4-9858-4897-8A3E-AA6C2079F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FD2739-8CE7-4E68-B8F4-7F5C85EC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8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DBE1-C443-484E-9FCA-59E73EF5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21F00E-8F14-4118-835D-843D60C0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ED02-56DB-4FFF-AB13-E27F1FA0DF9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A7FEB-37D2-4692-82DB-430E92D1B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2C736-196C-4086-8B06-B8FD74FC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33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48CAB6-FDE2-4A36-9752-30BA31884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ED02-56DB-4FFF-AB13-E27F1FA0DF9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C3534-BEE3-4BEC-8FCF-13F31ECC1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CE458-A5C1-4D56-85FC-94DC015D6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04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25707-F0E0-4489-A218-54F1CEEF1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2940F-B768-462A-A78C-DB39E00D9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6428B-B890-43DC-A30A-12833BAD8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FB5B5-3017-4B6D-8536-BA765E8B0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ED02-56DB-4FFF-AB13-E27F1FA0DF9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777F2-2C76-407A-A0B8-BF0FA3757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5FB04-48F0-4558-B881-F122AD75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73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2A74-D37E-4210-9758-0B3D86756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9D9E2A-88C5-467B-8658-A7012497F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606DC-14D0-403E-BB4B-92F05724E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FE528-E437-4A59-AE43-39BCDBEB6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ED02-56DB-4FFF-AB13-E27F1FA0DF9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DF193-C570-4369-A6C9-E91A26E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5F084-7051-4679-8FDE-B9D1F418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03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120269-DC99-49F1-BBCC-4E5E0483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6ABAC-54B1-40E6-9B32-A1A9F36C8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714BF-E564-49AF-AFDE-F8F6316ED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7ED02-56DB-4FFF-AB13-E27F1FA0DF9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9BF2D-B7A7-4A29-A6CC-CB368ECCF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0663B-180D-43FB-8BBB-983FD2F66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74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0C0A471E-BD4A-423B-8684-7970387ED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5795">
            <a:off x="9968360" y="1052745"/>
            <a:ext cx="2575077" cy="2961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CB3426-6880-4803-ACFC-1580B1A54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584200"/>
            <a:ext cx="9144000" cy="1499931"/>
          </a:xfrm>
        </p:spPr>
        <p:txBody>
          <a:bodyPr>
            <a:normAutofit/>
          </a:bodyPr>
          <a:lstStyle/>
          <a:p>
            <a:pPr algn="l"/>
            <a:r>
              <a:rPr lang="en-US" sz="8800" b="1" dirty="0">
                <a:solidFill>
                  <a:srgbClr val="FB8500"/>
                </a:solidFill>
                <a:latin typeface="Abril Fatface" panose="02000503000000020003" pitchFamily="2" charset="0"/>
              </a:rPr>
              <a:t>CSS Shapes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D5C7A-AB1C-489A-8A68-3471E57E9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" y="2084131"/>
            <a:ext cx="4051300" cy="437980"/>
          </a:xfrm>
        </p:spPr>
        <p:txBody>
          <a:bodyPr/>
          <a:lstStyle/>
          <a:p>
            <a:pPr algn="l"/>
            <a:r>
              <a:rPr lang="bg-BG" dirty="0">
                <a:latin typeface="Montserrat" panose="00000500000000000000" pitchFamily="2" charset="0"/>
              </a:rPr>
              <a:t>Изготвил: Никола Тотев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5" name="Picture 4" descr="Shape, icon&#10;&#10;Description automatically generated">
            <a:extLst>
              <a:ext uri="{FF2B5EF4-FFF2-40B4-BE49-F238E27FC236}">
                <a16:creationId xmlns:a16="http://schemas.microsoft.com/office/drawing/2014/main" id="{D3FBE12A-4B7B-41B7-8701-673F96705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2190">
            <a:off x="9153632" y="4343845"/>
            <a:ext cx="3478843" cy="3312767"/>
          </a:xfrm>
          <a:prstGeom prst="rect">
            <a:avLst/>
          </a:prstGeom>
        </p:spPr>
      </p:pic>
      <p:pic>
        <p:nvPicPr>
          <p:cNvPr id="7" name="Picture 6" descr="A picture containing text, envelope, picture frame&#10;&#10;Description automatically generated">
            <a:extLst>
              <a:ext uri="{FF2B5EF4-FFF2-40B4-BE49-F238E27FC236}">
                <a16:creationId xmlns:a16="http://schemas.microsoft.com/office/drawing/2014/main" id="{ACC1EEE9-2607-4D49-AF5C-979A3CD12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6551">
            <a:off x="5558838" y="5035268"/>
            <a:ext cx="2659303" cy="2974343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20D4818-5E79-4CD6-9266-1C4EC9977C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67" y="5331938"/>
            <a:ext cx="1848849" cy="1848849"/>
          </a:xfrm>
          <a:prstGeom prst="rect">
            <a:avLst/>
          </a:prstGeom>
        </p:spPr>
      </p:pic>
      <p:pic>
        <p:nvPicPr>
          <p:cNvPr id="12" name="Picture 11" descr="A picture containing text, envelope, picture frame&#10;&#10;Description automatically generated">
            <a:extLst>
              <a:ext uri="{FF2B5EF4-FFF2-40B4-BE49-F238E27FC236}">
                <a16:creationId xmlns:a16="http://schemas.microsoft.com/office/drawing/2014/main" id="{D1DD99E7-E253-4218-853E-CAEAF0BC87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68568">
            <a:off x="7555932" y="3172756"/>
            <a:ext cx="1201736" cy="1344102"/>
          </a:xfrm>
          <a:prstGeom prst="rect">
            <a:avLst/>
          </a:prstGeom>
        </p:spPr>
      </p:pic>
      <p:pic>
        <p:nvPicPr>
          <p:cNvPr id="13" name="Picture 12" descr="Shape, icon&#10;&#10;Description automatically generated">
            <a:extLst>
              <a:ext uri="{FF2B5EF4-FFF2-40B4-BE49-F238E27FC236}">
                <a16:creationId xmlns:a16="http://schemas.microsoft.com/office/drawing/2014/main" id="{554D7E1E-2A47-43B2-8991-63930A1C6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9216">
            <a:off x="4720793" y="3564717"/>
            <a:ext cx="1553113" cy="1478969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BB670F5D-CD2C-4E7D-93B6-04F12AC44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885" y="4483775"/>
            <a:ext cx="1077389" cy="1077389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F90C145-8E87-4027-9D1B-3611D35A9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5795">
            <a:off x="4766536" y="6160983"/>
            <a:ext cx="384520" cy="442148"/>
          </a:xfrm>
          <a:prstGeom prst="rect">
            <a:avLst/>
          </a:prstGeom>
        </p:spPr>
      </p:pic>
      <p:pic>
        <p:nvPicPr>
          <p:cNvPr id="16" name="Picture 15" descr="Shape, icon&#10;&#10;Description automatically generated">
            <a:extLst>
              <a:ext uri="{FF2B5EF4-FFF2-40B4-BE49-F238E27FC236}">
                <a16:creationId xmlns:a16="http://schemas.microsoft.com/office/drawing/2014/main" id="{641D7281-BE99-4ABD-851E-5ED68FE10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2190">
            <a:off x="8743734" y="1149218"/>
            <a:ext cx="821289" cy="782082"/>
          </a:xfrm>
          <a:prstGeom prst="rect">
            <a:avLst/>
          </a:prstGeom>
        </p:spPr>
      </p:pic>
      <p:pic>
        <p:nvPicPr>
          <p:cNvPr id="17" name="Picture 16" descr="A picture containing text, envelope, picture frame&#10;&#10;Description automatically generated">
            <a:extLst>
              <a:ext uri="{FF2B5EF4-FFF2-40B4-BE49-F238E27FC236}">
                <a16:creationId xmlns:a16="http://schemas.microsoft.com/office/drawing/2014/main" id="{AE984E8E-E301-4FC0-8302-2BDD0514C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91275">
            <a:off x="1170583" y="5806840"/>
            <a:ext cx="960951" cy="1074792"/>
          </a:xfrm>
          <a:prstGeom prst="rect">
            <a:avLst/>
          </a:prstGeom>
        </p:spPr>
      </p:pic>
      <p:pic>
        <p:nvPicPr>
          <p:cNvPr id="18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E80C37BD-AA91-4313-AF53-7E2CC7F4E8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085" y="-314785"/>
            <a:ext cx="633457" cy="633457"/>
          </a:xfrm>
          <a:prstGeom prst="rect">
            <a:avLst/>
          </a:prstGeom>
        </p:spPr>
      </p:pic>
      <p:pic>
        <p:nvPicPr>
          <p:cNvPr id="19" name="Picture 18" descr="Shape, icon&#10;&#10;Description automatically generated">
            <a:extLst>
              <a:ext uri="{FF2B5EF4-FFF2-40B4-BE49-F238E27FC236}">
                <a16:creationId xmlns:a16="http://schemas.microsoft.com/office/drawing/2014/main" id="{08B39711-B106-42AC-BC96-14A8E7AB5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9216">
            <a:off x="9176323" y="-859552"/>
            <a:ext cx="1553113" cy="1478969"/>
          </a:xfrm>
          <a:prstGeom prst="rect">
            <a:avLst/>
          </a:prstGeom>
        </p:spPr>
      </p:pic>
      <p:pic>
        <p:nvPicPr>
          <p:cNvPr id="20" name="Picture 19" descr="Shape, icon&#10;&#10;Description automatically generated">
            <a:extLst>
              <a:ext uri="{FF2B5EF4-FFF2-40B4-BE49-F238E27FC236}">
                <a16:creationId xmlns:a16="http://schemas.microsoft.com/office/drawing/2014/main" id="{40165F9E-902F-4D40-A666-DE6AE5EAB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5843">
            <a:off x="1825680" y="4974138"/>
            <a:ext cx="568154" cy="541031"/>
          </a:xfrm>
          <a:prstGeom prst="rect">
            <a:avLst/>
          </a:prstGeom>
        </p:spPr>
      </p:pic>
      <p:pic>
        <p:nvPicPr>
          <p:cNvPr id="24" name="Picture 23" descr="A picture containing shape&#10;&#10;Description automatically generated">
            <a:extLst>
              <a:ext uri="{FF2B5EF4-FFF2-40B4-BE49-F238E27FC236}">
                <a16:creationId xmlns:a16="http://schemas.microsoft.com/office/drawing/2014/main" id="{9C2EF4E7-AA80-4CD1-8CB3-E1E46CEE32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6454" flipH="1">
            <a:off x="471945" y="6148818"/>
            <a:ext cx="430483" cy="49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72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F8F3F8-D56E-4A14-AA24-5E453CDD3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354495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A1656-3690-466F-AD65-4EE61043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3000480"/>
            <a:ext cx="3175000" cy="11303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Montserrat" panose="00000500000000000000" pitchFamily="2" charset="0"/>
              </a:rPr>
              <a:t>Content Box</a:t>
            </a:r>
            <a:br>
              <a:rPr lang="bg-BG" sz="3200" dirty="0">
                <a:latin typeface="Montserrat" panose="00000500000000000000" pitchFamily="2" charset="0"/>
              </a:rPr>
            </a:br>
            <a:br>
              <a:rPr lang="bg-BG" sz="3200" dirty="0">
                <a:latin typeface="Montserrat" panose="00000500000000000000" pitchFamily="2" charset="0"/>
              </a:rPr>
            </a:br>
            <a:r>
              <a:rPr lang="en-US" sz="3200" dirty="0">
                <a:latin typeface="Montserrat" panose="00000500000000000000" pitchFamily="2" charset="0"/>
              </a:rPr>
              <a:t> shape-outside: circle(50%);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B4FD1E-9664-4E34-A129-76A35841C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1653" y="742605"/>
            <a:ext cx="5058452" cy="5646050"/>
          </a:xfrm>
        </p:spPr>
      </p:pic>
    </p:spTree>
    <p:extLst>
      <p:ext uri="{BB962C8B-B14F-4D97-AF65-F5344CB8AC3E}">
        <p14:creationId xmlns:p14="http://schemas.microsoft.com/office/powerpoint/2010/main" val="1475971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A1656-3690-466F-AD65-4EE61043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000480"/>
            <a:ext cx="3175000" cy="11303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Montserrat" panose="00000500000000000000" pitchFamily="2" charset="0"/>
              </a:rPr>
              <a:t>Padding 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B4FD1E-9664-4E34-A129-76A35841C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4427" y="742605"/>
            <a:ext cx="5032904" cy="5646050"/>
          </a:xfrm>
        </p:spPr>
      </p:pic>
    </p:spTree>
    <p:extLst>
      <p:ext uri="{BB962C8B-B14F-4D97-AF65-F5344CB8AC3E}">
        <p14:creationId xmlns:p14="http://schemas.microsoft.com/office/powerpoint/2010/main" val="4198244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A1656-3690-466F-AD65-4EE61043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100" y="3000480"/>
            <a:ext cx="3175000" cy="11303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Montserrat" panose="00000500000000000000" pitchFamily="2" charset="0"/>
              </a:rPr>
              <a:t>Border 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B4FD1E-9664-4E34-A129-76A35841C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7227" y="742605"/>
            <a:ext cx="5027304" cy="5646050"/>
          </a:xfrm>
        </p:spPr>
      </p:pic>
    </p:spTree>
    <p:extLst>
      <p:ext uri="{BB962C8B-B14F-4D97-AF65-F5344CB8AC3E}">
        <p14:creationId xmlns:p14="http://schemas.microsoft.com/office/powerpoint/2010/main" val="2116358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A1656-3690-466F-AD65-4EE61043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2849720"/>
            <a:ext cx="3175000" cy="143182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Montserrat" panose="00000500000000000000" pitchFamily="2" charset="0"/>
              </a:rPr>
              <a:t>Margin 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B4FD1E-9664-4E34-A129-76A35841C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4947" y="742605"/>
            <a:ext cx="5128064" cy="5646050"/>
          </a:xfrm>
        </p:spPr>
      </p:pic>
    </p:spTree>
    <p:extLst>
      <p:ext uri="{BB962C8B-B14F-4D97-AF65-F5344CB8AC3E}">
        <p14:creationId xmlns:p14="http://schemas.microsoft.com/office/powerpoint/2010/main" val="357084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, polygon&#10;&#10;Description automatically generated">
            <a:extLst>
              <a:ext uri="{FF2B5EF4-FFF2-40B4-BE49-F238E27FC236}">
                <a16:creationId xmlns:a16="http://schemas.microsoft.com/office/drawing/2014/main" id="{3794548D-11FA-4408-BE17-0B039F9B1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9944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D8D5-17B1-426C-BF55-45EB606D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Как се използват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62E3C-3C60-4073-8163-0EC17B95E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589088"/>
            <a:ext cx="10896600" cy="501491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Clr>
                <a:srgbClr val="FB8500"/>
              </a:buClr>
            </a:pPr>
            <a:r>
              <a:rPr lang="en-US" sz="4500" b="1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inset() </a:t>
            </a:r>
            <a:r>
              <a:rPr lang="en-US" sz="4500" i="0" dirty="0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= inset( &lt;shape-</a:t>
            </a:r>
            <a:r>
              <a:rPr lang="en-US" sz="4500" i="0" dirty="0" err="1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arg</a:t>
            </a:r>
            <a:r>
              <a:rPr lang="en-US" sz="4500" i="0" dirty="0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&gt;{1,4} [round &lt;border-radius&gt;]? )</a:t>
            </a:r>
          </a:p>
          <a:p>
            <a:pPr>
              <a:lnSpc>
                <a:spcPct val="120000"/>
              </a:lnSpc>
              <a:buClr>
                <a:srgbClr val="FB8500"/>
              </a:buClr>
            </a:pPr>
            <a:endParaRPr lang="en-US" sz="4500" i="0" dirty="0">
              <a:solidFill>
                <a:srgbClr val="424242"/>
              </a:solidFill>
              <a:effectLst/>
              <a:latin typeface="Montserrat" panose="00000500000000000000" pitchFamily="2" charset="0"/>
            </a:endParaRPr>
          </a:p>
          <a:p>
            <a:pPr>
              <a:lnSpc>
                <a:spcPct val="120000"/>
              </a:lnSpc>
              <a:buClr>
                <a:srgbClr val="FB8500"/>
              </a:buClr>
            </a:pPr>
            <a:r>
              <a:rPr lang="fr-FR" sz="4500" b="1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circle</a:t>
            </a:r>
            <a:r>
              <a:rPr lang="fr-FR" sz="4500" b="1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() </a:t>
            </a:r>
            <a:r>
              <a:rPr lang="fr-FR" sz="4500" dirty="0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= </a:t>
            </a:r>
            <a:r>
              <a:rPr lang="fr-FR" sz="4500" dirty="0" err="1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circle</a:t>
            </a:r>
            <a:r>
              <a:rPr lang="fr-FR" sz="4500" dirty="0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( [&lt;</a:t>
            </a:r>
            <a:r>
              <a:rPr lang="fr-FR" sz="4500" dirty="0" err="1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shape</a:t>
            </a:r>
            <a:r>
              <a:rPr lang="fr-FR" sz="4500" dirty="0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-radius&gt;]? [at &lt;position&gt;]? )</a:t>
            </a:r>
          </a:p>
          <a:p>
            <a:pPr>
              <a:lnSpc>
                <a:spcPct val="120000"/>
              </a:lnSpc>
              <a:buClr>
                <a:srgbClr val="FB8500"/>
              </a:buClr>
            </a:pPr>
            <a:endParaRPr lang="en-US" sz="4500" dirty="0">
              <a:solidFill>
                <a:srgbClr val="424242"/>
              </a:solidFill>
              <a:latin typeface="Montserrat" panose="00000500000000000000" pitchFamily="2" charset="0"/>
            </a:endParaRPr>
          </a:p>
          <a:p>
            <a:pPr algn="l">
              <a:lnSpc>
                <a:spcPct val="120000"/>
              </a:lnSpc>
              <a:buClr>
                <a:srgbClr val="FB8500"/>
              </a:buClr>
            </a:pPr>
            <a:r>
              <a:rPr lang="en-US" sz="4500" b="1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ellipse() </a:t>
            </a:r>
            <a:r>
              <a:rPr lang="en-US" sz="4500" dirty="0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= ellipse( [&lt;shape-radius&gt;{2}]? [at &lt;position&gt;]? )</a:t>
            </a:r>
          </a:p>
          <a:p>
            <a:pPr>
              <a:lnSpc>
                <a:spcPct val="120000"/>
              </a:lnSpc>
              <a:buClr>
                <a:srgbClr val="FB8500"/>
              </a:buClr>
            </a:pPr>
            <a:endParaRPr lang="en-US" sz="4500" i="0" dirty="0">
              <a:solidFill>
                <a:srgbClr val="424242"/>
              </a:solidFill>
              <a:effectLst/>
              <a:latin typeface="Montserrat" panose="00000500000000000000" pitchFamily="2" charset="0"/>
            </a:endParaRPr>
          </a:p>
          <a:p>
            <a:pPr algn="l">
              <a:lnSpc>
                <a:spcPct val="120000"/>
              </a:lnSpc>
              <a:buClr>
                <a:srgbClr val="FB8500"/>
              </a:buClr>
            </a:pPr>
            <a:r>
              <a:rPr lang="en-US" sz="4500" b="1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polygon() </a:t>
            </a:r>
            <a:r>
              <a:rPr lang="en-US" sz="4500" dirty="0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= polygon( [&lt;fill-rule&gt;,]? [&lt;shape-</a:t>
            </a:r>
            <a:r>
              <a:rPr lang="en-US" sz="4500" dirty="0" err="1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arg</a:t>
            </a:r>
            <a:r>
              <a:rPr lang="en-US" sz="4500" dirty="0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&gt; &lt;shape-</a:t>
            </a:r>
            <a:r>
              <a:rPr lang="en-US" sz="4500" dirty="0" err="1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arg</a:t>
            </a:r>
            <a:r>
              <a:rPr lang="en-US" sz="4500" dirty="0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&gt;]# )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7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11E-E105-4C6D-9122-01FA76A7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FB8500"/>
                </a:solidFill>
                <a:latin typeface="Montserrat" panose="00000500000000000000" pitchFamily="2" charset="0"/>
              </a:rPr>
              <a:t>Inset()</a:t>
            </a:r>
            <a:endParaRPr lang="en-US" b="1" dirty="0">
              <a:solidFill>
                <a:srgbClr val="FB8500"/>
              </a:solidFill>
            </a:endParaRP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F6D3FC-C998-4004-8859-C9BA7AE10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626197"/>
            <a:ext cx="9258300" cy="486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54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695670E3-20D0-409B-9C30-F9868AC36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9" y="641181"/>
            <a:ext cx="10949601" cy="557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67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11E-E105-4C6D-9122-01FA76A7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FB8500"/>
                </a:solidFill>
                <a:latin typeface="Montserrat" panose="00000500000000000000" pitchFamily="2" charset="0"/>
              </a:rPr>
              <a:t>Circle()</a:t>
            </a:r>
            <a:endParaRPr lang="en-US" b="1" dirty="0">
              <a:solidFill>
                <a:srgbClr val="FB8500"/>
              </a:solidFill>
            </a:endParaRP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2CF2222F-2323-4EAF-B369-384AC561D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22" y="1565166"/>
            <a:ext cx="10684956" cy="49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18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4006-09FB-4E8C-BCEC-5CFF92B6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Black" panose="00000A00000000000000" pitchFamily="2" charset="0"/>
              </a:rPr>
              <a:t>Съдържание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Montserrat Black" panose="00000A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35DF6-92DD-47D5-AA36-BF00D7B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1849"/>
            <a:ext cx="10515600" cy="3203575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FB8500"/>
              </a:buClr>
            </a:pPr>
            <a:r>
              <a:rPr lang="bg-BG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Какво представляват</a:t>
            </a:r>
          </a:p>
          <a:p>
            <a:pPr>
              <a:buClr>
                <a:srgbClr val="FB8500"/>
              </a:buClr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Reference Box</a:t>
            </a:r>
            <a:endParaRPr lang="bg-BG" sz="4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>
              <a:buClr>
                <a:srgbClr val="FB8500"/>
              </a:buClr>
            </a:pPr>
            <a:r>
              <a:rPr lang="bg-BG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Как се използват</a:t>
            </a:r>
          </a:p>
          <a:p>
            <a:pPr>
              <a:buClr>
                <a:srgbClr val="FB8500"/>
              </a:buClr>
            </a:pPr>
            <a:r>
              <a:rPr lang="bg-BG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Примери</a:t>
            </a:r>
          </a:p>
          <a:p>
            <a:pPr>
              <a:buClr>
                <a:srgbClr val="FB8500"/>
              </a:buClr>
            </a:pPr>
            <a:r>
              <a:rPr lang="bg-BG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Полезна информация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marL="0" indent="0">
              <a:buClr>
                <a:srgbClr val="FB8500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19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96D17BF-85CA-4D36-B8C7-069DB5DBB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90" y="923796"/>
            <a:ext cx="11660819" cy="501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68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11E-E105-4C6D-9122-01FA76A7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B8500"/>
                </a:solidFill>
                <a:latin typeface="Montserrat" panose="00000500000000000000" pitchFamily="2" charset="0"/>
              </a:rPr>
              <a:t>Ellipse()</a:t>
            </a:r>
            <a:endParaRPr lang="en-US" b="1" dirty="0">
              <a:solidFill>
                <a:srgbClr val="FB8500"/>
              </a:solidFill>
            </a:endParaRP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476E1CB8-747B-4381-A0BD-B1BB7872A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37" y="1690688"/>
            <a:ext cx="10681925" cy="44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11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11E-E105-4C6D-9122-01FA76A7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B8500"/>
                </a:solidFill>
                <a:latin typeface="Montserrat" panose="00000500000000000000" pitchFamily="2" charset="0"/>
              </a:rPr>
              <a:t>Polygon()</a:t>
            </a:r>
            <a:endParaRPr lang="en-US" b="1" dirty="0">
              <a:solidFill>
                <a:srgbClr val="FB8500"/>
              </a:solidFill>
            </a:endParaRP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D224F527-E5F9-4209-8106-9402825BA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3" y="1690688"/>
            <a:ext cx="10759173" cy="429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25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vector graphics, businesscard&#10;&#10;Description automatically generated">
            <a:extLst>
              <a:ext uri="{FF2B5EF4-FFF2-40B4-BE49-F238E27FC236}">
                <a16:creationId xmlns:a16="http://schemas.microsoft.com/office/drawing/2014/main" id="{8ECC99D9-B862-4E13-A040-86208A954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705284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55933CA-EAF1-4CAA-AB0B-76FFF53CA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084150"/>
            <a:ext cx="10617200" cy="4689700"/>
          </a:xfrm>
        </p:spPr>
      </p:pic>
    </p:spTree>
    <p:extLst>
      <p:ext uri="{BB962C8B-B14F-4D97-AF65-F5344CB8AC3E}">
        <p14:creationId xmlns:p14="http://schemas.microsoft.com/office/powerpoint/2010/main" val="3885748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CDCDC9D-BE90-4B87-911F-62846CB78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59" y="538162"/>
            <a:ext cx="11717281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98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E4CA57-A448-436B-90DB-6DE202FF4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68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18055A-7D15-4048-BF2B-E760B4155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6725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CE20A-6A0A-43DE-A44C-8EE52E759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957" y="1395412"/>
            <a:ext cx="8596086" cy="4067175"/>
          </a:xfrm>
        </p:spPr>
        <p:txBody>
          <a:bodyPr>
            <a:normAutofit/>
          </a:bodyPr>
          <a:lstStyle/>
          <a:p>
            <a:pPr>
              <a:buClr>
                <a:srgbClr val="FB8500"/>
              </a:buClr>
            </a:pPr>
            <a:r>
              <a:rPr lang="ru-RU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CSS </a:t>
            </a:r>
            <a:r>
              <a:rPr lang="ru-RU" sz="36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Shapes</a:t>
            </a:r>
            <a:r>
              <a:rPr lang="ru-RU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е </a:t>
            </a:r>
            <a:r>
              <a:rPr lang="ru-RU" sz="36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стандардт</a:t>
            </a:r>
            <a:r>
              <a:rPr lang="ru-RU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lang="ru-RU" sz="36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който</a:t>
            </a:r>
            <a:r>
              <a:rPr lang="ru-RU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ru-RU" sz="36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позволява</a:t>
            </a:r>
            <a:r>
              <a:rPr lang="ru-RU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за </a:t>
            </a:r>
            <a:r>
              <a:rPr lang="ru-RU" sz="36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създаването</a:t>
            </a:r>
            <a:r>
              <a:rPr lang="ru-RU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на </a:t>
            </a:r>
            <a:r>
              <a:rPr lang="ru-RU" sz="36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форми</a:t>
            </a:r>
            <a:r>
              <a:rPr lang="en-US" sz="3600" dirty="0">
                <a:solidFill>
                  <a:srgbClr val="424242"/>
                </a:solidFill>
                <a:latin typeface="Montserrat" panose="00000500000000000000" pitchFamily="2" charset="0"/>
              </a:rPr>
              <a:t>.</a:t>
            </a:r>
          </a:p>
          <a:p>
            <a:pPr>
              <a:buClr>
                <a:srgbClr val="FB8500"/>
              </a:buClr>
            </a:pPr>
            <a:endParaRPr lang="en-US" sz="3600" b="0" i="0" dirty="0">
              <a:solidFill>
                <a:srgbClr val="424242"/>
              </a:solidFill>
              <a:effectLst/>
              <a:latin typeface="Montserrat" panose="00000500000000000000" pitchFamily="2" charset="0"/>
            </a:endParaRPr>
          </a:p>
          <a:p>
            <a:pPr>
              <a:buClr>
                <a:srgbClr val="FB8500"/>
              </a:buClr>
            </a:pPr>
            <a:r>
              <a:rPr lang="en-US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O</a:t>
            </a:r>
            <a:r>
              <a:rPr lang="ru-RU" sz="36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бвиване</a:t>
            </a:r>
            <a:r>
              <a:rPr lang="ru-RU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на </a:t>
            </a:r>
            <a:r>
              <a:rPr lang="ru-RU" sz="36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съдържание</a:t>
            </a:r>
            <a:r>
              <a:rPr lang="ru-RU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около </a:t>
            </a:r>
            <a:r>
              <a:rPr lang="ru-RU" sz="36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дефинирани</a:t>
            </a:r>
            <a:r>
              <a:rPr lang="ru-RU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от </a:t>
            </a:r>
            <a:r>
              <a:rPr lang="ru-RU" sz="36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програмиста</a:t>
            </a:r>
            <a:r>
              <a:rPr lang="ru-RU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линии</a:t>
            </a:r>
            <a:r>
              <a:rPr lang="en-US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.</a:t>
            </a:r>
            <a:endParaRPr lang="bg-BG" sz="3600" b="0" i="0" dirty="0">
              <a:solidFill>
                <a:srgbClr val="424242"/>
              </a:solidFill>
              <a:effectLst/>
              <a:latin typeface="Montserrat" panose="00000500000000000000" pitchFamily="2" charset="0"/>
            </a:endParaRP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1231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, polygon&#10;&#10;Description automatically generated">
            <a:extLst>
              <a:ext uri="{FF2B5EF4-FFF2-40B4-BE49-F238E27FC236}">
                <a16:creationId xmlns:a16="http://schemas.microsoft.com/office/drawing/2014/main" id="{76828767-77E1-4697-B3C9-DD731CE15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524688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2E081-9D0E-46A8-A45C-7DB00D39A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706"/>
            <a:ext cx="10515600" cy="3430588"/>
          </a:xfrm>
        </p:spPr>
        <p:txBody>
          <a:bodyPr>
            <a:normAutofit/>
          </a:bodyPr>
          <a:lstStyle/>
          <a:p>
            <a:pPr>
              <a:buClr>
                <a:srgbClr val="FB8500"/>
              </a:buClr>
            </a:pPr>
            <a:r>
              <a:rPr lang="bg-BG" sz="4800" dirty="0">
                <a:solidFill>
                  <a:srgbClr val="424242"/>
                </a:solidFill>
                <a:latin typeface="Montserrat" panose="00000500000000000000" pitchFamily="2" charset="0"/>
              </a:rPr>
              <a:t>Какво е?</a:t>
            </a:r>
          </a:p>
          <a:p>
            <a:pPr>
              <a:buClr>
                <a:srgbClr val="FB8500"/>
              </a:buClr>
            </a:pPr>
            <a:r>
              <a:rPr lang="bg-BG" sz="48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За какво се използва?</a:t>
            </a:r>
          </a:p>
          <a:p>
            <a:pPr>
              <a:buClr>
                <a:srgbClr val="FB8500"/>
              </a:buClr>
            </a:pPr>
            <a:r>
              <a:rPr lang="bg-BG" sz="4800" dirty="0">
                <a:solidFill>
                  <a:srgbClr val="424242"/>
                </a:solidFill>
                <a:latin typeface="Montserrat" panose="00000500000000000000" pitchFamily="2" charset="0"/>
              </a:rPr>
              <a:t>Видове</a:t>
            </a:r>
          </a:p>
          <a:p>
            <a:pPr>
              <a:buClr>
                <a:srgbClr val="FB8500"/>
              </a:buClr>
            </a:pPr>
            <a:r>
              <a:rPr lang="bg-BG" sz="48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Как влияе върху формите?</a:t>
            </a:r>
            <a:endParaRPr lang="en-US" sz="4800" b="0" i="0" dirty="0">
              <a:solidFill>
                <a:srgbClr val="424242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10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DFE8B-35A2-4E48-9B0C-92046520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Какво е?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2E081-9D0E-46A8-A45C-7DB00D39A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7206"/>
            <a:ext cx="10515600" cy="763588"/>
          </a:xfrm>
        </p:spPr>
        <p:txBody>
          <a:bodyPr>
            <a:normAutofit/>
          </a:bodyPr>
          <a:lstStyle/>
          <a:p>
            <a:pPr algn="ctr">
              <a:buClr>
                <a:srgbClr val="FB8500"/>
              </a:buClr>
            </a:pPr>
            <a:r>
              <a:rPr lang="en-US" sz="4800" dirty="0">
                <a:solidFill>
                  <a:srgbClr val="424242"/>
                </a:solidFill>
                <a:latin typeface="Montserrat" panose="00000500000000000000" pitchFamily="2" charset="0"/>
              </a:rPr>
              <a:t>CSS Box Model</a:t>
            </a:r>
            <a:endParaRPr lang="en-US" sz="4800" b="0" i="0" dirty="0">
              <a:solidFill>
                <a:srgbClr val="424242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237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DFE8B-35A2-4E48-9B0C-92046520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За какво се използва</a:t>
            </a:r>
            <a:r>
              <a:rPr lang="bg-BG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2E081-9D0E-46A8-A45C-7DB00D39A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9790"/>
            <a:ext cx="10515600" cy="2096294"/>
          </a:xfrm>
        </p:spPr>
        <p:txBody>
          <a:bodyPr>
            <a:noAutofit/>
          </a:bodyPr>
          <a:lstStyle/>
          <a:p>
            <a:pPr marL="0" indent="0" algn="ctr">
              <a:buClr>
                <a:srgbClr val="FB8500"/>
              </a:buClr>
              <a:buNone/>
            </a:pPr>
            <a:r>
              <a:rPr lang="ru-RU" sz="44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Reference</a:t>
            </a:r>
            <a:r>
              <a:rPr lang="ru-RU" sz="44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ru-RU" sz="44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box</a:t>
            </a:r>
            <a:r>
              <a:rPr lang="ru-RU" sz="44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ru-RU" sz="44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дефинира</a:t>
            </a:r>
            <a:r>
              <a:rPr lang="ru-RU" sz="44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ru-RU" sz="44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координатната</a:t>
            </a:r>
            <a:r>
              <a:rPr lang="ru-RU" sz="44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система на </a:t>
            </a:r>
            <a:r>
              <a:rPr lang="ru-RU" sz="44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формите</a:t>
            </a:r>
            <a:r>
              <a:rPr lang="ru-RU" sz="44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. </a:t>
            </a:r>
            <a:endParaRPr lang="en-US" sz="4400" b="0" i="0" dirty="0">
              <a:solidFill>
                <a:srgbClr val="424242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44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DFE8B-35A2-4E48-9B0C-92046520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Видове</a:t>
            </a:r>
            <a:endParaRPr lang="bg-BG" sz="4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FEE7DFB7-015F-4B01-8F2A-4A687EA0E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892300"/>
            <a:ext cx="11734801" cy="3771900"/>
          </a:xfrm>
        </p:spPr>
      </p:pic>
    </p:spTree>
    <p:extLst>
      <p:ext uri="{BB962C8B-B14F-4D97-AF65-F5344CB8AC3E}">
        <p14:creationId xmlns:p14="http://schemas.microsoft.com/office/powerpoint/2010/main" val="1275648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516</Words>
  <Application>Microsoft Office PowerPoint</Application>
  <PresentationFormat>Widescreen</PresentationFormat>
  <Paragraphs>72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Abril Fatface</vt:lpstr>
      <vt:lpstr>Arial</vt:lpstr>
      <vt:lpstr>Arial</vt:lpstr>
      <vt:lpstr>Calibri</vt:lpstr>
      <vt:lpstr>Calibri Light</vt:lpstr>
      <vt:lpstr>Montserrat</vt:lpstr>
      <vt:lpstr>Montserrat Black</vt:lpstr>
      <vt:lpstr>Montserrat Light</vt:lpstr>
      <vt:lpstr>Office Theme</vt:lpstr>
      <vt:lpstr>CSS Shapes</vt:lpstr>
      <vt:lpstr>Съдържание</vt:lpstr>
      <vt:lpstr>PowerPoint Presentation</vt:lpstr>
      <vt:lpstr>PowerPoint Presentation</vt:lpstr>
      <vt:lpstr>PowerPoint Presentation</vt:lpstr>
      <vt:lpstr>PowerPoint Presentation</vt:lpstr>
      <vt:lpstr>Какво е?</vt:lpstr>
      <vt:lpstr>За какво се използва?</vt:lpstr>
      <vt:lpstr>Видове</vt:lpstr>
      <vt:lpstr>PowerPoint Presentation</vt:lpstr>
      <vt:lpstr>Content Box   shape-outside: circle(50%);</vt:lpstr>
      <vt:lpstr>Padding Box</vt:lpstr>
      <vt:lpstr>Border Box</vt:lpstr>
      <vt:lpstr>Margin Box</vt:lpstr>
      <vt:lpstr>PowerPoint Presentation</vt:lpstr>
      <vt:lpstr>Как се използват</vt:lpstr>
      <vt:lpstr>Inset()</vt:lpstr>
      <vt:lpstr>PowerPoint Presentation</vt:lpstr>
      <vt:lpstr>Circle()</vt:lpstr>
      <vt:lpstr>PowerPoint Presentation</vt:lpstr>
      <vt:lpstr>Ellipse()</vt:lpstr>
      <vt:lpstr>Polygon()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Shapes</dc:title>
  <dc:creator>Nikola Totev</dc:creator>
  <cp:lastModifiedBy>Nikola Totev</cp:lastModifiedBy>
  <cp:revision>20</cp:revision>
  <dcterms:created xsi:type="dcterms:W3CDTF">2021-05-07T11:42:25Z</dcterms:created>
  <dcterms:modified xsi:type="dcterms:W3CDTF">2021-05-12T08:02:18Z</dcterms:modified>
</cp:coreProperties>
</file>